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</p:sldMasterIdLst>
  <p:notesMasterIdLst>
    <p:notesMasterId r:id="rId62"/>
  </p:notesMasterIdLst>
  <p:sldIdLst>
    <p:sldId id="257" r:id="rId2"/>
    <p:sldId id="258" r:id="rId3"/>
    <p:sldId id="321" r:id="rId4"/>
    <p:sldId id="320" r:id="rId5"/>
    <p:sldId id="293" r:id="rId6"/>
    <p:sldId id="356" r:id="rId7"/>
    <p:sldId id="319" r:id="rId8"/>
    <p:sldId id="295" r:id="rId9"/>
    <p:sldId id="352" r:id="rId10"/>
    <p:sldId id="353" r:id="rId11"/>
    <p:sldId id="354" r:id="rId12"/>
    <p:sldId id="355" r:id="rId13"/>
    <p:sldId id="357" r:id="rId14"/>
    <p:sldId id="296" r:id="rId15"/>
    <p:sldId id="358" r:id="rId16"/>
    <p:sldId id="297" r:id="rId17"/>
    <p:sldId id="359" r:id="rId18"/>
    <p:sldId id="360" r:id="rId19"/>
    <p:sldId id="363" r:id="rId20"/>
    <p:sldId id="362" r:id="rId21"/>
    <p:sldId id="361" r:id="rId22"/>
    <p:sldId id="368" r:id="rId23"/>
    <p:sldId id="364" r:id="rId24"/>
    <p:sldId id="365" r:id="rId25"/>
    <p:sldId id="367" r:id="rId26"/>
    <p:sldId id="369" r:id="rId27"/>
    <p:sldId id="299" r:id="rId28"/>
    <p:sldId id="300" r:id="rId29"/>
    <p:sldId id="318" r:id="rId30"/>
    <p:sldId id="317" r:id="rId31"/>
    <p:sldId id="316" r:id="rId32"/>
    <p:sldId id="370" r:id="rId33"/>
    <p:sldId id="371" r:id="rId34"/>
    <p:sldId id="372" r:id="rId35"/>
    <p:sldId id="349" r:id="rId36"/>
    <p:sldId id="339" r:id="rId37"/>
    <p:sldId id="340" r:id="rId38"/>
    <p:sldId id="341" r:id="rId39"/>
    <p:sldId id="343" r:id="rId40"/>
    <p:sldId id="346" r:id="rId41"/>
    <p:sldId id="347" r:id="rId42"/>
    <p:sldId id="348" r:id="rId43"/>
    <p:sldId id="373" r:id="rId44"/>
    <p:sldId id="374" r:id="rId45"/>
    <p:sldId id="375" r:id="rId46"/>
    <p:sldId id="376" r:id="rId47"/>
    <p:sldId id="377" r:id="rId48"/>
    <p:sldId id="378" r:id="rId49"/>
    <p:sldId id="379" r:id="rId50"/>
    <p:sldId id="311" r:id="rId51"/>
    <p:sldId id="307" r:id="rId52"/>
    <p:sldId id="309" r:id="rId53"/>
    <p:sldId id="308" r:id="rId54"/>
    <p:sldId id="306" r:id="rId55"/>
    <p:sldId id="381" r:id="rId56"/>
    <p:sldId id="302" r:id="rId57"/>
    <p:sldId id="380" r:id="rId58"/>
    <p:sldId id="303" r:id="rId59"/>
    <p:sldId id="304" r:id="rId60"/>
    <p:sldId id="38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9"/>
    <p:restoredTop sz="94664"/>
  </p:normalViewPr>
  <p:slideViewPr>
    <p:cSldViewPr snapToGrid="0" snapToObjects="1">
      <p:cViewPr>
        <p:scale>
          <a:sx n="89" d="100"/>
          <a:sy n="89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Without M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7.tif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30.tiff"/><Relationship Id="rId7" Type="http://schemas.openxmlformats.org/officeDocument/2006/relationships/image" Target="../media/image61.png"/><Relationship Id="rId8" Type="http://schemas.openxmlformats.org/officeDocument/2006/relationships/image" Target="../media/image31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</a:t>
            </a:r>
            <a:r>
              <a:rPr lang="en-US" dirty="0"/>
              <a:t>b</a:t>
            </a:r>
            <a:r>
              <a:rPr lang="en-US" dirty="0" smtClean="0"/>
              <a:t>: Regression Trees, Bagging and </a:t>
            </a:r>
            <a:r>
              <a:rPr lang="en-US" dirty="0"/>
              <a:t>Random </a:t>
            </a:r>
            <a:r>
              <a:rPr lang="en-US" dirty="0" smtClean="0"/>
              <a:t>Forest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Most of the stopping conditions, like maximum depth or minimum number of points in region, we saw last time can still be applied.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the place of purity gain, we can instead compute accuracy gain for splitting a </a:t>
                </a:r>
                <a:r>
                  <a:rPr lang="en-US" sz="2400" dirty="0" smtClean="0"/>
                  <a:t>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and </a:t>
                </a:r>
                <a:r>
                  <a:rPr lang="en-US" sz="2400" dirty="0"/>
                  <a:t>stop the tree when the gain is less than some pre-defined threshold.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3482852"/>
            <a:ext cx="825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 Same issues as with classification trees. Avoid overfitting by pruning or limiting the depth of the tree and using CV.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3" y="2642177"/>
            <a:ext cx="6681997" cy="37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3" y="109696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Hyper-parameters: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Hyper-parameters: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Decision </a:t>
            </a:r>
            <a:r>
              <a:rPr lang="en-US" dirty="0"/>
              <a:t>Trees for Regression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Decision Tree Models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Decision trees models are highly interpretable and fast to train, using our greedy learning algorithm.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However, in order to </a:t>
            </a:r>
            <a:r>
              <a:rPr lang="en-US" sz="2400" b="1" dirty="0"/>
              <a:t>capture a complex decision boundary </a:t>
            </a:r>
            <a:r>
              <a:rPr lang="en-US" sz="2400" dirty="0"/>
              <a:t>(or to approximate a complex function), we need to use a large tree (since each time we can only make axis aligned splits).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We’ve seen that large trees have high variance and are prone to overfitting.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these reasons, in practice, decision tree models often underperforms when compared with other classification or regression methods.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them? 2 magic realisms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20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100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300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One way to adjust for the high variance of the output of an experiment is to perform the experiment multiple times and then average the results.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same idea can be applied to high variance models: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(Bootstrap)</a:t>
            </a:r>
            <a:r>
              <a:rPr lang="en-US" sz="2000" dirty="0" smtClean="0"/>
              <a:t>we generate multiple samples of training </a:t>
            </a:r>
            <a:r>
              <a:rPr lang="en-US" sz="2000" dirty="0"/>
              <a:t>data, via bootstrapping. We train a full decision tree on each sample of data.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(Aggregate)</a:t>
            </a:r>
            <a:r>
              <a:rPr lang="en-US" sz="2000" dirty="0" smtClean="0"/>
              <a:t>for a given input, we output the averaged </a:t>
            </a:r>
            <a:r>
              <a:rPr lang="en-US" sz="2000" dirty="0"/>
              <a:t>outputs of all the models for that input.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For classification, we return the class that is outputted by the plurality of the models. </a:t>
            </a:r>
            <a:r>
              <a:rPr lang="en-US" sz="2400" dirty="0" smtClean="0"/>
              <a:t>For regression we return the average of the outputs for each tree.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This method is called </a:t>
            </a:r>
            <a:r>
              <a:rPr lang="en-US" sz="2400" b="1" i="1" dirty="0"/>
              <a:t>Bagging </a:t>
            </a:r>
            <a:r>
              <a:rPr lang="en-US" sz="2400" dirty="0"/>
              <a:t>(</a:t>
            </a:r>
            <a:r>
              <a:rPr lang="en-US" sz="2400" dirty="0" err="1"/>
              <a:t>Breiman</a:t>
            </a:r>
            <a:r>
              <a:rPr lang="en-US" sz="2400" dirty="0"/>
              <a:t>, 1996), short for, of course, Bootstrap Aggregating. 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Note that bagging enjoys the benefits </a:t>
            </a:r>
            <a:r>
              <a:rPr lang="en-US" dirty="0" smtClean="0"/>
              <a:t>of: </a:t>
            </a:r>
            <a:endParaRPr lang="en-US" dirty="0"/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High expressiveness - by using full trees each model is able to approximate complex functions and decision boundaries. </a:t>
            </a:r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Low variance - averaging the prediction of all the models reduces the variance in the final prediction, assuming that we choose a sufficiently large number of trees.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0" y="1591841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 decision tree model, we take a greedy approach: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Start with an empty decision tree (undivided feature space)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Choose the ‘optimal’ predictor on which to split and choose the ‘optimal’ threshold value for splitting by applying a </a:t>
            </a:r>
            <a:r>
              <a:rPr lang="en-US" sz="2400" b="1" i="1" dirty="0"/>
              <a:t>splitting criterion </a:t>
            </a:r>
            <a:endParaRPr lang="en-US" sz="2400" dirty="0"/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 err="1"/>
              <a:t>Recurse</a:t>
            </a:r>
            <a:r>
              <a:rPr lang="en-US" sz="2400" dirty="0"/>
              <a:t> on on each new node until </a:t>
            </a:r>
            <a:r>
              <a:rPr lang="en-US" sz="2400" b="1" i="1" dirty="0"/>
              <a:t>stopping condition </a:t>
            </a:r>
            <a:r>
              <a:rPr lang="en-US" sz="2400" dirty="0"/>
              <a:t>is met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r>
              <a:rPr lang="en-US" dirty="0"/>
              <a:t>For classification, we label each region in the model with the label of the class to which the plurality of the points within the region belong.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76" y="1740093"/>
            <a:ext cx="6367201" cy="4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 smtClean="0"/>
              <a:t>Interperability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Cross Validations </a:t>
            </a:r>
          </a:p>
          <a:p>
            <a:pPr algn="ctr"/>
            <a:endParaRPr lang="en-US" b="1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80" y="2499011"/>
            <a:ext cx="2737942" cy="2386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45128" y="1345668"/>
            <a:ext cx="17267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1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6274" y="1345668"/>
            <a:ext cx="17844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626373"/>
            <a:ext cx="2775256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80328"/>
                          </a:stretch>
                        </a:blipFill>
                      </a:tcPr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92188" r="-103571" b="-4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92188" r="-3571" b="-45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11475" r="-103571" b="-3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11475" r="-3571" b="-37541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11475" r="-103571" b="-2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11475" r="-3571" b="-27541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5238" r="-1035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5238" r="-3571" b="-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83607" r="-1035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83607" r="-357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5473" y="1345668"/>
            <a:ext cx="17860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03" y="2581936"/>
            <a:ext cx="2855377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</a:t>
            </a:r>
            <a:r>
              <a:rPr lang="en-US"/>
              <a:t>error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6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for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error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Brace 2"/>
          <p:cNvSpPr/>
          <p:nvPr/>
        </p:nvSpPr>
        <p:spPr>
          <a:xfrm>
            <a:off x="4677274" y="1580413"/>
            <a:ext cx="1030514" cy="4992915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majority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1961" t="-15385" r="-762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39229" y="1011345"/>
            <a:ext cx="3435364" cy="5436375"/>
            <a:chOff x="2239229" y="1011345"/>
            <a:chExt cx="3435364" cy="5436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425" y="1485615"/>
              <a:ext cx="1835785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425" y="3085815"/>
              <a:ext cx="1871437" cy="1609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996" y="4847520"/>
              <a:ext cx="2085710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  <a:latin typeface="Karla" charset="0"/>
                      <a:ea typeface="Karla" charset="0"/>
                      <a:cs typeface="Karla" charset="0"/>
                    </a:rPr>
                    <a:t> B Trees that did not see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}</m:t>
                      </m:r>
                    </m:oMath>
                  </a14:m>
                  <a:endPara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857021" y="4425213"/>
                <a:ext cx="2986942" cy="8928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𝑝𝑤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charset="0"/>
                          </a:rPr>
                          <m:t>𝑗</m:t>
                        </m:r>
                        <m:r>
                          <a:rPr lang="en-US" sz="2400" i="1">
                            <a:latin typeface="Cambria Math" charset="0"/>
                          </a:rPr>
                          <m:t>∈</m:t>
                        </m:r>
                        <m:r>
                          <a:rPr lang="en-US" sz="2400" i="1">
                            <a:latin typeface="Cambria Math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400" b="0" i="1" dirty="0" smtClean="0">
                  <a:latin typeface="Cambria Math" charset="0"/>
                </a:endParaRPr>
              </a:p>
              <a:p>
                <a:pPr/>
                <a:endParaRPr lang="en-US" sz="2400" b="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21" y="4425213"/>
                <a:ext cx="2986942" cy="892873"/>
              </a:xfrm>
              <a:prstGeom prst="rect">
                <a:avLst/>
              </a:prstGeom>
              <a:blipFill rotWithShape="0">
                <a:blip r:embed="rId8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8423199" y="3823066"/>
            <a:ext cx="836915" cy="4394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𝕀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blipFill rotWithShape="0">
                <a:blip r:embed="rId10"/>
                <a:stretch>
                  <a:fillRect l="-1247" t="-128788" r="-4239" b="-15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38356" y="2508716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1859" y="4118862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OOB Error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average the point-wise out-of-bag error over the full </a:t>
            </a:r>
            <a:r>
              <a:rPr lang="en-US" sz="2400" dirty="0"/>
              <a:t>training set.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𝑝𝑤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22699" y="2194702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202" y="3804848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Bagging is an example of an </a:t>
            </a:r>
            <a:r>
              <a:rPr lang="en-US" sz="2400" b="1" i="1" dirty="0"/>
              <a:t>ensemble method</a:t>
            </a:r>
            <a:r>
              <a:rPr lang="en-US" sz="2400" dirty="0"/>
              <a:t>, a method of building a single model by training and aggregating multiple models.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With ensemble methods, we get a new metric for assessing the predictive performance of the model, the </a:t>
            </a:r>
            <a:r>
              <a:rPr lang="en-US" sz="2400" b="1" i="1" dirty="0"/>
              <a:t>out-of-bag error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training set and an ensemble of modeled each trained on a bootstrap sample, we compute the </a:t>
            </a:r>
            <a:r>
              <a:rPr lang="en-US" sz="2400" b="1" i="1" dirty="0"/>
              <a:t>out-of-bag error </a:t>
            </a:r>
            <a:r>
              <a:rPr lang="en-US" sz="2400" dirty="0"/>
              <a:t>of the averaged model by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For each point in the training set, we average the predicted </a:t>
            </a:r>
            <a:r>
              <a:rPr lang="en-US" sz="2000" dirty="0"/>
              <a:t>output for this point over the models whose bootstrap training set excludes this point. </a:t>
            </a:r>
            <a:r>
              <a:rPr lang="en-US" sz="2000" dirty="0" smtClean="0"/>
              <a:t>We </a:t>
            </a:r>
            <a:r>
              <a:rPr lang="en-US" sz="2000" dirty="0"/>
              <a:t>compute the error or squared error of this averaged prediction. Call this the point-wise out-of-bag error.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We average the point-wise out-of-bag error over the full </a:t>
            </a:r>
            <a:r>
              <a:rPr lang="en-US" sz="2000" dirty="0"/>
              <a:t>training set.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interpretability</a:t>
            </a:r>
            <a:endParaRPr lang="en-US" dirty="0" smtClean="0">
              <a:solidFill>
                <a:srgbClr val="C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Bagging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Bagging improves prediction accuracy at the expense of interpretability.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Calculate 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trees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  <a:blipFill rotWithShape="0">
                <a:blip r:embed="rId2"/>
                <a:stretch>
                  <a:fillRect l="-88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28" y="2203208"/>
            <a:ext cx="5246854" cy="4590997"/>
          </a:xfrm>
          <a:prstGeom prst="rect">
            <a:avLst/>
          </a:prstGeom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91452" y="6342616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52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/>
                  <a:t>practice, the ensembles of trees in Bagging tend to be highly correlated.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Suppose we have an extremely strong predictor,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in the training set amongst moderate predictors. Then the greedy learning algorithm ensures that most of the models in the ensemble will choose to split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early iterations.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That is, each tree in the ensemble is identically distributed, with the expected output of the averaged model the same as the expected output of any one of the trees.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 smtClean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</a:t>
                </a:r>
                <a:r>
                  <a:rPr lang="en-US" sz="2400" dirty="0" smtClean="0"/>
                  <a:t>and independently </a:t>
                </a:r>
                <a:r>
                  <a:rPr lang="en-US" sz="2400" dirty="0"/>
                  <a:t>distributed </a:t>
                </a:r>
                <a:r>
                  <a:rPr lang="en-US" sz="2400" dirty="0" smtClean="0"/>
                  <a:t>variable,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with </a:t>
                </a:r>
                <a:r>
                  <a:rPr lang="en-US" sz="2400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</a:t>
                </a:r>
                <a:r>
                  <a:rPr lang="en-US" sz="2400" dirty="0" smtClean="0"/>
                  <a:t>the estimate of the </a:t>
                </a:r>
                <a:r>
                  <a:rPr lang="en-US" sz="2400" dirty="0"/>
                  <a:t>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but not independently distributed variables with pairwise </a:t>
                </a:r>
                <a:r>
                  <a:rPr lang="en-US" sz="2400" dirty="0" smtClean="0"/>
                  <a:t>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their mean is </a:t>
                </a: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classification</a:t>
                </a:r>
                <a:r>
                  <a:rPr lang="en-US" sz="2200" dirty="0"/>
                  <a:t>, purity of the regions is a good indicator the performance of the model. </a:t>
                </a:r>
                <a:endParaRPr lang="en-US" sz="22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regression</a:t>
                </a:r>
                <a:r>
                  <a:rPr lang="en-US" sz="22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 smtClean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</a:t>
                </a:r>
                <a:r>
                  <a:rPr lang="en-US" sz="2200" dirty="0" smtClean="0"/>
                  <a:t>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predictors</a:t>
                </a:r>
                <a:r>
                  <a:rPr lang="en-US" sz="2400" dirty="0"/>
                  <a:t>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/>
              <a:t>Random forest models have multiple hyper-parameters to tune: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number of predictors to randomly select at each split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total number of trees in the ensemble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minimum leaf node size </a:t>
            </a:r>
          </a:p>
          <a:p>
            <a:pPr>
              <a:spcAft>
                <a:spcPts val="2400"/>
              </a:spcAft>
            </a:pPr>
            <a:r>
              <a:rPr lang="en-US" sz="2400" dirty="0"/>
              <a:t>In theory, each tree in the random forest is full, but in practice this can be computationally expensive (and added redundancies in the model), thus, imposing a minimum node size is not unusual.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There are standard (default) values for each of random forest hyper-parameters recommended by long time practitioners, but generally these parameters should be tuned through </a:t>
                </a:r>
                <a:r>
                  <a:rPr lang="en-US" sz="2400" b="1" dirty="0" smtClean="0"/>
                  <a:t>OOB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(making them data and problem dependent). </a:t>
                </a:r>
                <a:endParaRPr lang="en-US" sz="2400" dirty="0" smtClean="0"/>
              </a:p>
              <a:p>
                <a:pPr marL="0" lvl="1" indent="0">
                  <a:spcAft>
                    <a:spcPts val="1800"/>
                  </a:spcAft>
                  <a:buNone/>
                </a:pPr>
                <a:r>
                  <a:rPr lang="en-US" dirty="0" smtClean="0"/>
                  <a:t>e.g. number </a:t>
                </a:r>
                <a:r>
                  <a:rPr lang="en-US" dirty="0"/>
                  <a:t>of predictors to randomly select at each </a:t>
                </a:r>
                <a:r>
                  <a:rPr lang="en-US" dirty="0" smtClean="0"/>
                  <a:t>split: </a:t>
                </a:r>
              </a:p>
              <a:p>
                <a:pPr marL="342900" lvl="1" indent="-342900">
                  <a:spcAft>
                    <a:spcPts val="1800"/>
                  </a:spcAf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√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for classification</a:t>
                </a:r>
              </a:p>
              <a:p>
                <a:pPr marL="342900" lvl="1" indent="-342900">
                  <a:spcAft>
                    <a:spcPts val="1800"/>
                  </a:spcAf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/>
                  <a:t> for regression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out-of-bag errors, training and cross validation can be done in a single sequence - we cease training once the out-of-bag error stabilizes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004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Same as with Bagging: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Calculate </a:t>
                </a:r>
                <a:r>
                  <a:rPr lang="en-US" sz="2400" dirty="0"/>
                  <a:t>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 trees.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  <a:blipFill rotWithShape="0">
                <a:blip r:embed="rId2"/>
                <a:stretch>
                  <a:fillRect l="-945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u="sng" dirty="0" smtClean="0">
                    <a:latin typeface="Karla" charset="0"/>
                    <a:ea typeface="Karla" charset="0"/>
                    <a:cs typeface="Karla" charset="0"/>
                  </a:rPr>
                  <a:t>Alternative: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Record the prediction accuracy on 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for each tree.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Randomly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permute the data for column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the record the accuracy again.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decrease in accuracy as a result of this permuting is averaged over all trees, and is used as a measure of the importance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the random forest.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  <a:blipFill rotWithShape="0">
                <a:blip r:embed="rId2"/>
                <a:stretch>
                  <a:fillRect l="-945" t="-1436" b="-1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21" y="661829"/>
            <a:ext cx="6926799" cy="606094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56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18747" y="6266379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8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853" y="458813"/>
            <a:ext cx="6926799" cy="606094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57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18747" y="6266379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60" y="458813"/>
            <a:ext cx="6928539" cy="60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When the number of predictors is large, but the number of relevant predictors is small, random forests can perform poorly. </a:t>
            </a: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Why?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each split, the chances of selected a relevant predictor will be low and hence most trees in the ensemble will be weak models.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 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Increasing the number of trees in the ensemble generally does not increase the risk of overfitting.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Again, by decomposing the generalization error in terms of bias and variance, we see that increasing the number of trees produces a model that is at least as robust as a single tree.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However, if the number of trees is too large, then the trees in the ensemble </a:t>
            </a:r>
            <a:r>
              <a:rPr lang="en-US" sz="2400" dirty="0" smtClean="0"/>
              <a:t>may </a:t>
            </a:r>
            <a:r>
              <a:rPr lang="en-US" sz="2400" dirty="0"/>
              <a:t>become more correlated, increase the variance.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classification</a:t>
                </a:r>
                <a:r>
                  <a:rPr lang="en-US" sz="2400" dirty="0"/>
                  <a:t>, purity of the regions is a good indicator the performance of the model.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regression</a:t>
                </a:r>
                <a:r>
                  <a:rPr lang="en-US" sz="24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25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 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47372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Probabilities: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Random Forrest Classifier (and bagging) can return probabilities.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b="1" dirty="0" smtClean="0"/>
              <a:t>Question</a:t>
            </a:r>
            <a:r>
              <a:rPr lang="en-US" sz="2200" dirty="0" smtClean="0"/>
              <a:t>: How?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Unbalance dataset: 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Weighted samples:  </a:t>
            </a:r>
          </a:p>
          <a:p>
            <a:pPr indent="-285738">
              <a:spcAft>
                <a:spcPts val="1200"/>
              </a:spcAft>
            </a:pPr>
            <a:r>
              <a:rPr lang="en-US" sz="2400" dirty="0"/>
              <a:t>Categorical data</a:t>
            </a:r>
            <a:r>
              <a:rPr lang="en-US" sz="2400" dirty="0" smtClean="0"/>
              <a:t>: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Missing data: </a:t>
            </a:r>
          </a:p>
          <a:p>
            <a:pPr indent="-285738">
              <a:spcAft>
                <a:spcPts val="1200"/>
              </a:spcAft>
            </a:pPr>
            <a:r>
              <a:rPr lang="en-US" sz="2400" smtClean="0"/>
              <a:t>Different implementations:</a:t>
            </a:r>
            <a:endParaRPr lang="en-US" sz="2400" dirty="0"/>
          </a:p>
          <a:p>
            <a:pPr indent="-285738">
              <a:spcAft>
                <a:spcPts val="1200"/>
              </a:spcAft>
            </a:pPr>
            <a:endParaRPr lang="en-US" sz="2400" dirty="0" smtClean="0"/>
          </a:p>
          <a:p>
            <a:pPr indent="-285738">
              <a:spcAft>
                <a:spcPts val="1200"/>
              </a:spcAft>
            </a:pPr>
            <a:endParaRPr lang="en-US" sz="3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	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Regression </a:t>
            </a:r>
            <a:r>
              <a:rPr lang="en-US" dirty="0" smtClean="0"/>
              <a:t>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The learning algorithms for decision trees in regression tasks is: </a:t>
                </a:r>
                <a:endParaRPr lang="en-US" sz="2400" dirty="0"/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Start with an empty decision tree (undivided features pace</a:t>
                </a:r>
                <a:r>
                  <a:rPr lang="en-US" sz="2200" dirty="0"/>
                  <a:t>) </a:t>
                </a:r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Choose a predictor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200" dirty="0" smtClean="0"/>
                  <a:t> on which to split and choose a threshold </a:t>
                </a:r>
                <a:r>
                  <a:rPr lang="en-US" sz="2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 smtClean="0"/>
                  <a:t> for </a:t>
                </a:r>
                <a:r>
                  <a:rPr lang="en-US" sz="2200" dirty="0"/>
                  <a:t>splitting such that the weighted average MSE of the new regions as smallest possible: </a:t>
                </a:r>
              </a:p>
              <a:p>
                <a:pPr lvl="1" indent="0" algn="ctr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1211263"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or equivalently,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is the number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200" dirty="0" smtClean="0"/>
                  <a:t> is the number </a:t>
                </a:r>
                <a:r>
                  <a:rPr lang="en-US" sz="2200" dirty="0"/>
                  <a:t>of points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/>
                  <a:t>3.      </a:t>
                </a:r>
                <a:r>
                  <a:rPr lang="en-US" sz="2200" dirty="0" err="1" smtClean="0"/>
                  <a:t>Recurse</a:t>
                </a:r>
                <a:r>
                  <a:rPr lang="en-US" sz="2200" dirty="0" smtClean="0"/>
                  <a:t> on on each new node until </a:t>
                </a:r>
                <a:r>
                  <a:rPr lang="en-US" sz="2200" b="1" i="1" dirty="0" smtClean="0"/>
                  <a:t>stopping condition </a:t>
                </a:r>
                <a:r>
                  <a:rPr lang="en-US" sz="2200" dirty="0" smtClean="0"/>
                  <a:t>is met </a:t>
                </a:r>
                <a:endParaRPr lang="en-US" sz="22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  <a:blipFill rotWithShape="0">
                <a:blip r:embed="rId2"/>
                <a:stretch>
                  <a:fillRect l="-812" t="-835" r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For any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Traverse </a:t>
                </a:r>
                <a:r>
                  <a:rPr lang="en-US" sz="2300" dirty="0"/>
                  <a:t>the tree until we reach a leaf node. </a:t>
                </a:r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Averaged </a:t>
                </a:r>
                <a:r>
                  <a:rPr lang="en-US" sz="2300" dirty="0"/>
                  <a:t>value of the response variable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300" dirty="0" smtClean="0"/>
                  <a:t>’s in </a:t>
                </a:r>
                <a:r>
                  <a:rPr lang="en-US" sz="2300" dirty="0"/>
                  <a:t>the </a:t>
                </a:r>
                <a:r>
                  <a:rPr lang="en-US" sz="2300" dirty="0" smtClean="0"/>
                  <a:t> leaf </a:t>
                </a:r>
                <a:r>
                  <a:rPr lang="en-US" sz="2300" dirty="0"/>
                  <a:t>(this is from the training set) is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300" dirty="0" smtClean="0">
                    <a:effectLst/>
                  </a:rPr>
                  <a:t>.</a:t>
                </a:r>
                <a:endParaRPr lang="en-US" sz="23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5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</a:t>
            </a:r>
            <a:r>
              <a:rPr lang="en-US" dirty="0" smtClean="0"/>
              <a:t>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Lecture1_LogisticRegression</Template>
  <TotalTime>6084</TotalTime>
  <Words>3047</Words>
  <Application>Microsoft Macintosh PowerPoint</Application>
  <PresentationFormat>Widescreen</PresentationFormat>
  <Paragraphs>460</Paragraphs>
  <Slides>60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Cambria Math</vt:lpstr>
      <vt:lpstr>Karla</vt:lpstr>
      <vt:lpstr>Arial</vt:lpstr>
      <vt:lpstr>GEC_template</vt:lpstr>
      <vt:lpstr>Lecture 2b: Regression Trees, Bagging and Random Forest </vt:lpstr>
      <vt:lpstr>Outline </vt:lpstr>
      <vt:lpstr>Learning Algorithm</vt:lpstr>
      <vt:lpstr>Decision Trees for Regression</vt:lpstr>
      <vt:lpstr>Adaptations for Regression</vt:lpstr>
      <vt:lpstr>Adaptations for Regression</vt:lpstr>
      <vt:lpstr>Learning Regression Trees</vt:lpstr>
      <vt:lpstr>Regression Trees Prediction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Stopping Conditions </vt:lpstr>
      <vt:lpstr>Overfitting </vt:lpstr>
      <vt:lpstr>Bagging</vt:lpstr>
      <vt:lpstr>Reduce the variance</vt:lpstr>
      <vt:lpstr>Hyper-parameters: Depth</vt:lpstr>
      <vt:lpstr>Hyper-parameters: Depth</vt:lpstr>
      <vt:lpstr>Magic realism: Bootstrap</vt:lpstr>
      <vt:lpstr>Magic realism: Bootstrap</vt:lpstr>
      <vt:lpstr>Limitations of Decision Tree Models </vt:lpstr>
      <vt:lpstr>Combine them? 2 magic realisms</vt:lpstr>
      <vt:lpstr>Combine them? 20 magic realisms</vt:lpstr>
      <vt:lpstr>Combine them? 100 magic realisms</vt:lpstr>
      <vt:lpstr>Combine them? 300 magic realisms</vt:lpstr>
      <vt:lpstr>Bagging</vt:lpstr>
      <vt:lpstr>Bagging</vt:lpstr>
      <vt:lpstr>Bagging</vt:lpstr>
      <vt:lpstr>Bagging</vt:lpstr>
      <vt:lpstr>Bagging</vt:lpstr>
      <vt:lpstr>Case of underfitting </vt:lpstr>
      <vt:lpstr>Case of underfitting </vt:lpstr>
      <vt:lpstr>Bagging</vt:lpstr>
      <vt:lpstr>Out-of-Bag Error</vt:lpstr>
      <vt:lpstr>Bagging </vt:lpstr>
      <vt:lpstr>Bagging </vt:lpstr>
      <vt:lpstr>Bagging </vt:lpstr>
      <vt:lpstr>Point-wise out-of-bag error </vt:lpstr>
      <vt:lpstr>Point-wise out-of-bag error </vt:lpstr>
      <vt:lpstr>OOB Error</vt:lpstr>
      <vt:lpstr>Out-of-Bag Error</vt:lpstr>
      <vt:lpstr>Bagging</vt:lpstr>
      <vt:lpstr>Variable Importance for Bagging </vt:lpstr>
      <vt:lpstr>Bagging</vt:lpstr>
      <vt:lpstr>Improving on Bagging</vt:lpstr>
      <vt:lpstr>Improving on Bagging</vt:lpstr>
      <vt:lpstr>Improving on Bagging</vt:lpstr>
      <vt:lpstr>Bagging</vt:lpstr>
      <vt:lpstr>Random Forests</vt:lpstr>
      <vt:lpstr>Random Forests</vt:lpstr>
      <vt:lpstr>Tuning Random Forests</vt:lpstr>
      <vt:lpstr>Tuning Random Forests</vt:lpstr>
      <vt:lpstr>Variable Importance for RF</vt:lpstr>
      <vt:lpstr>Variable Importance for RF</vt:lpstr>
      <vt:lpstr>Variable Importance for RF</vt:lpstr>
      <vt:lpstr>Variable Importance for RF</vt:lpstr>
      <vt:lpstr>Final Thoughts on Random Forests</vt:lpstr>
      <vt:lpstr>Final Thoughts on Random Forests  (cont.)</vt:lpstr>
      <vt:lpstr>Final Thoughts on Random Forests  (cont.)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Microsoft Office User</cp:lastModifiedBy>
  <cp:revision>171</cp:revision>
  <dcterms:created xsi:type="dcterms:W3CDTF">2018-07-20T19:26:24Z</dcterms:created>
  <dcterms:modified xsi:type="dcterms:W3CDTF">2019-07-24T02:14:45Z</dcterms:modified>
</cp:coreProperties>
</file>